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lear Sans" panose="020B0503030202020304" pitchFamily="34" charset="0"/>
      <p:regular r:id="rId14"/>
    </p:embeddedFont>
    <p:embeddedFont>
      <p:font typeface="Clear Sans Light" panose="020B0303030202020304" pitchFamily="34" charset="0"/>
      <p:regular r:id="rId15"/>
    </p:embeddedFont>
    <p:embeddedFont>
      <p:font typeface="Clear Sans Medium" panose="020B0603030202020304" pitchFamily="34" charset="0"/>
      <p:regular r:id="rId16"/>
    </p:embeddedFont>
    <p:embeddedFont>
      <p:font typeface="Clear Sans Thin" panose="020B0203030202020304" pitchFamily="34" charset="0"/>
      <p:regular r:id="rId17"/>
    </p:embeddedFont>
    <p:embeddedFont>
      <p:font typeface="Jura Medium" pitchFamily="2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 autoAdjust="0"/>
    <p:restoredTop sz="94595" autoAdjust="0"/>
  </p:normalViewPr>
  <p:slideViewPr>
    <p:cSldViewPr>
      <p:cViewPr>
        <p:scale>
          <a:sx n="76" d="100"/>
          <a:sy n="76" d="100"/>
        </p:scale>
        <p:origin x="1384" y="9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jpeg>
</file>

<file path=ppt/media/image16.jpeg>
</file>

<file path=ppt/media/image17.png>
</file>

<file path=ppt/media/image18.png>
</file>

<file path=ppt/media/image19.png>
</file>

<file path=ppt/media/image2.svg>
</file>

<file path=ppt/media/image20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70987">
            <a:off x="-1297284" y="3618850"/>
            <a:ext cx="19791454" cy="6027690"/>
          </a:xfrm>
          <a:custGeom>
            <a:avLst/>
            <a:gdLst/>
            <a:ahLst/>
            <a:cxnLst/>
            <a:rect l="l" t="t" r="r" b="b"/>
            <a:pathLst>
              <a:path w="19791454" h="6027690">
                <a:moveTo>
                  <a:pt x="0" y="0"/>
                </a:moveTo>
                <a:lnTo>
                  <a:pt x="19791454" y="0"/>
                </a:lnTo>
                <a:lnTo>
                  <a:pt x="19791454" y="6027690"/>
                </a:lnTo>
                <a:lnTo>
                  <a:pt x="0" y="60276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33400" y="800100"/>
            <a:ext cx="153924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ru-RU" sz="5400" dirty="0">
                <a:solidFill>
                  <a:schemeClr val="bg2"/>
                </a:solidFill>
                <a:effectLst/>
                <a:latin typeface="CIDFont+F2"/>
              </a:rPr>
              <a:t>АППАРАТНОЕ УСТРОЙСТВО КОНТРОЛЯ ПАРАМЕТРОВ </a:t>
            </a:r>
            <a:endParaRPr lang="ru-RU" sz="49600" dirty="0">
              <a:solidFill>
                <a:schemeClr val="bg2"/>
              </a:solidFill>
            </a:endParaRPr>
          </a:p>
          <a:p>
            <a:r>
              <a:rPr lang="ru-RU" sz="5400" dirty="0">
                <a:solidFill>
                  <a:schemeClr val="bg2"/>
                </a:solidFill>
                <a:effectLst/>
                <a:latin typeface="CIDFont+F2"/>
              </a:rPr>
              <a:t>МИКРОКЛИМАТА В ПОМЕЩЕНИИ </a:t>
            </a:r>
            <a:endParaRPr lang="ru-RU" sz="49600" dirty="0">
              <a:solidFill>
                <a:schemeClr val="bg2"/>
              </a:solidFill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-8467" y="8241989"/>
            <a:ext cx="2007696" cy="204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6799"/>
              </a:lnSpc>
              <a:spcBef>
                <a:spcPct val="0"/>
              </a:spcBef>
            </a:pPr>
            <a:r>
              <a:rPr lang="en-US" sz="11999" spc="-1379" dirty="0">
                <a:solidFill>
                  <a:srgbClr val="FFFFFF"/>
                </a:solidFill>
                <a:latin typeface="Clear Sans Medium"/>
              </a:rPr>
              <a:t>01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582400" y="8830594"/>
            <a:ext cx="6210300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ru-RU" sz="3600" dirty="0" err="1">
                <a:solidFill>
                  <a:srgbClr val="FFFFFF"/>
                </a:solidFill>
                <a:latin typeface="Clear Sans"/>
              </a:rPr>
              <a:t>Ходосевич</a:t>
            </a:r>
            <a:r>
              <a:rPr lang="ru-RU" sz="3600" dirty="0">
                <a:solidFill>
                  <a:srgbClr val="FFFFFF"/>
                </a:solidFill>
                <a:latin typeface="Clear Sans"/>
              </a:rPr>
              <a:t> Матвей</a:t>
            </a:r>
            <a:endParaRPr lang="en-US" sz="3600" dirty="0">
              <a:solidFill>
                <a:srgbClr val="FFFFFF"/>
              </a:solidFill>
              <a:latin typeface="Clear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8475" flipH="1">
            <a:off x="-93529" y="2809982"/>
            <a:ext cx="16025520" cy="5820343"/>
          </a:xfrm>
          <a:custGeom>
            <a:avLst/>
            <a:gdLst/>
            <a:ahLst/>
            <a:cxnLst/>
            <a:rect l="l" t="t" r="r" b="b"/>
            <a:pathLst>
              <a:path w="16025520" h="5820343">
                <a:moveTo>
                  <a:pt x="16025519" y="0"/>
                </a:moveTo>
                <a:lnTo>
                  <a:pt x="0" y="0"/>
                </a:lnTo>
                <a:lnTo>
                  <a:pt x="0" y="5820343"/>
                </a:lnTo>
                <a:lnTo>
                  <a:pt x="16025519" y="5820343"/>
                </a:lnTo>
                <a:lnTo>
                  <a:pt x="1602551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1692370" y="3586579"/>
            <a:ext cx="5566930" cy="2038031"/>
            <a:chOff x="0" y="-9453"/>
            <a:chExt cx="7422573" cy="2717375"/>
          </a:xfrm>
        </p:grpSpPr>
        <p:sp>
          <p:nvSpPr>
            <p:cNvPr id="5" name="TextBox 5"/>
            <p:cNvSpPr txBox="1"/>
            <p:nvPr/>
          </p:nvSpPr>
          <p:spPr>
            <a:xfrm>
              <a:off x="0" y="-9453"/>
              <a:ext cx="7422573" cy="13070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639"/>
                </a:lnSpc>
                <a:spcBef>
                  <a:spcPct val="0"/>
                </a:spcBef>
              </a:pPr>
              <a:r>
                <a:rPr lang="en-US" sz="5400" dirty="0" err="1">
                  <a:solidFill>
                    <a:srgbClr val="FFFFFF"/>
                  </a:solidFill>
                  <a:latin typeface="Jura Medium"/>
                </a:rPr>
                <a:t>Об</a:t>
              </a:r>
              <a:r>
                <a:rPr lang="ru-RU" sz="5400" dirty="0">
                  <a:solidFill>
                    <a:srgbClr val="FFFFFF"/>
                  </a:solidFill>
                  <a:latin typeface="Jura Medium"/>
                </a:rPr>
                <a:t> устройстве</a:t>
              </a:r>
              <a:endParaRPr lang="en-US" sz="5400" dirty="0">
                <a:solidFill>
                  <a:srgbClr val="FFFFFF"/>
                </a:solidFill>
                <a:latin typeface="Jura Medium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640963"/>
              <a:ext cx="7422573" cy="10669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ru-RU" sz="2400" dirty="0" err="1">
                  <a:solidFill>
                    <a:schemeClr val="bg2"/>
                  </a:solidFill>
                  <a:latin typeface="CIDFont+F2"/>
                </a:rPr>
                <a:t>У</a:t>
              </a:r>
              <a:r>
                <a:rPr lang="ru-RU" sz="2400" dirty="0" err="1">
                  <a:solidFill>
                    <a:schemeClr val="bg2"/>
                  </a:solidFill>
                  <a:effectLst/>
                  <a:latin typeface="CIDFont+F2"/>
                </a:rPr>
                <a:t>стройство</a:t>
              </a:r>
              <a:r>
                <a:rPr lang="ru-RU" sz="2400" dirty="0">
                  <a:solidFill>
                    <a:schemeClr val="bg2"/>
                  </a:solidFill>
                  <a:effectLst/>
                  <a:latin typeface="CIDFont+F2"/>
                </a:rPr>
                <a:t> предназначено для контроля параметров микроклимата в помещении</a:t>
              </a:r>
              <a:r>
                <a:rPr lang="en-US" sz="2800" dirty="0">
                  <a:solidFill>
                    <a:schemeClr val="bg2"/>
                  </a:solidFill>
                  <a:latin typeface="Clear Sans Thin"/>
                </a:rPr>
                <a:t>.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10033" y="305709"/>
            <a:ext cx="2007696" cy="204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9"/>
              </a:lnSpc>
              <a:spcBef>
                <a:spcPct val="0"/>
              </a:spcBef>
            </a:pPr>
            <a:r>
              <a:rPr lang="en-US" sz="11999" spc="-1379">
                <a:solidFill>
                  <a:srgbClr val="FFFFFF"/>
                </a:solidFill>
                <a:latin typeface="Clear Sans Medium"/>
              </a:rPr>
              <a:t>02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7D5698-EDF3-2C5B-1465-44F217138A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209210"/>
            <a:ext cx="8756600" cy="65674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96296">
            <a:off x="-4076719" y="-2686299"/>
            <a:ext cx="8760196" cy="8850507"/>
          </a:xfrm>
          <a:custGeom>
            <a:avLst/>
            <a:gdLst/>
            <a:ahLst/>
            <a:cxnLst/>
            <a:rect l="l" t="t" r="r" b="b"/>
            <a:pathLst>
              <a:path w="8760196" h="8850507">
                <a:moveTo>
                  <a:pt x="0" y="0"/>
                </a:moveTo>
                <a:lnTo>
                  <a:pt x="8760196" y="0"/>
                </a:lnTo>
                <a:lnTo>
                  <a:pt x="8760196" y="8850507"/>
                </a:lnTo>
                <a:lnTo>
                  <a:pt x="0" y="88505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10033" y="343809"/>
            <a:ext cx="1593559" cy="2040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686"/>
              </a:lnSpc>
              <a:spcBef>
                <a:spcPct val="0"/>
              </a:spcBef>
            </a:pPr>
            <a:r>
              <a:rPr lang="en-US" sz="11919" spc="-1370">
                <a:solidFill>
                  <a:srgbClr val="FFFFFF"/>
                </a:solidFill>
                <a:latin typeface="Clear Sans Medium"/>
              </a:rPr>
              <a:t>03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19200" y="4139411"/>
            <a:ext cx="5603344" cy="20081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57"/>
              </a:lnSpc>
            </a:pPr>
            <a:r>
              <a:rPr lang="ru-RU" sz="6714" dirty="0">
                <a:solidFill>
                  <a:srgbClr val="FFFFFF"/>
                </a:solidFill>
                <a:latin typeface="Jura Medium"/>
              </a:rPr>
              <a:t>Сердце </a:t>
            </a:r>
            <a:r>
              <a:rPr lang="ru-RU" sz="6714" dirty="0" err="1">
                <a:solidFill>
                  <a:srgbClr val="FFFFFF"/>
                </a:solidFill>
                <a:latin typeface="Jura Medium"/>
              </a:rPr>
              <a:t>устройсва</a:t>
            </a:r>
            <a:endParaRPr lang="en-US" sz="6714" dirty="0">
              <a:solidFill>
                <a:srgbClr val="FFFFFF"/>
              </a:solidFill>
              <a:latin typeface="Jura Medium"/>
            </a:endParaRPr>
          </a:p>
        </p:txBody>
      </p:sp>
      <p:pic>
        <p:nvPicPr>
          <p:cNvPr id="1028" name="Picture 4" descr="Comparación Arduino Uno – Arduino Nano | Robots Didácticos">
            <a:extLst>
              <a:ext uri="{FF2B5EF4-FFF2-40B4-BE49-F238E27FC236}">
                <a16:creationId xmlns:a16="http://schemas.microsoft.com/office/drawing/2014/main" id="{FF631547-5B67-DCB7-272E-860AF669D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2567" y="2245429"/>
            <a:ext cx="10373733" cy="5247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9">
            <a:extLst>
              <a:ext uri="{FF2B5EF4-FFF2-40B4-BE49-F238E27FC236}">
                <a16:creationId xmlns:a16="http://schemas.microsoft.com/office/drawing/2014/main" id="{60111922-864B-0BB5-F137-BD561610B816}"/>
              </a:ext>
            </a:extLst>
          </p:cNvPr>
          <p:cNvSpPr txBox="1"/>
          <p:nvPr/>
        </p:nvSpPr>
        <p:spPr>
          <a:xfrm>
            <a:off x="8305800" y="1181100"/>
            <a:ext cx="3170042" cy="8924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57"/>
              </a:lnSpc>
            </a:pPr>
            <a:r>
              <a:rPr lang="en-US" sz="4000" dirty="0">
                <a:solidFill>
                  <a:srgbClr val="FFFFFF"/>
                </a:solidFill>
                <a:latin typeface="Jura Medium"/>
              </a:rPr>
              <a:t>Arduino uno</a:t>
            </a:r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A599166C-0D7B-B3D1-BF35-1CC4B10BDE82}"/>
              </a:ext>
            </a:extLst>
          </p:cNvPr>
          <p:cNvSpPr txBox="1"/>
          <p:nvPr/>
        </p:nvSpPr>
        <p:spPr>
          <a:xfrm>
            <a:off x="14478000" y="1181100"/>
            <a:ext cx="3647553" cy="8924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57"/>
              </a:lnSpc>
            </a:pPr>
            <a:r>
              <a:rPr lang="en-US" sz="4000" dirty="0">
                <a:solidFill>
                  <a:srgbClr val="FFFFFF"/>
                </a:solidFill>
                <a:latin typeface="Jura Medium"/>
              </a:rPr>
              <a:t>Arduino nano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BH1750FVI Digital Light intensity Sensor Module (GY-302) | Core Electronics  Australia">
            <a:extLst>
              <a:ext uri="{FF2B5EF4-FFF2-40B4-BE49-F238E27FC236}">
                <a16:creationId xmlns:a16="http://schemas.microsoft.com/office/drawing/2014/main" id="{0A4B1D25-EA66-59CE-8C0D-E28C5DEE9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3881" y="3261231"/>
            <a:ext cx="4414838" cy="441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Датчик давления">
            <a:extLst>
              <a:ext uri="{FF2B5EF4-FFF2-40B4-BE49-F238E27FC236}">
                <a16:creationId xmlns:a16="http://schemas.microsoft.com/office/drawing/2014/main" id="{FE44F918-4548-389D-C9A4-CC053CE1E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116" y="3230813"/>
            <a:ext cx="4414838" cy="441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DHT22 Temperature and Humidity Sensor Module Breakout">
            <a:extLst>
              <a:ext uri="{FF2B5EF4-FFF2-40B4-BE49-F238E27FC236}">
                <a16:creationId xmlns:a16="http://schemas.microsoft.com/office/drawing/2014/main" id="{569AEC76-9761-3980-78D6-24B2DA9C4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351" y="3261231"/>
            <a:ext cx="4414838" cy="441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reeform 2"/>
          <p:cNvSpPr/>
          <p:nvPr/>
        </p:nvSpPr>
        <p:spPr>
          <a:xfrm rot="-8100000">
            <a:off x="-5381029" y="-4052323"/>
            <a:ext cx="8760196" cy="8850507"/>
          </a:xfrm>
          <a:custGeom>
            <a:avLst/>
            <a:gdLst/>
            <a:ahLst/>
            <a:cxnLst/>
            <a:rect l="l" t="t" r="r" b="b"/>
            <a:pathLst>
              <a:path w="8760196" h="8850507">
                <a:moveTo>
                  <a:pt x="0" y="0"/>
                </a:moveTo>
                <a:lnTo>
                  <a:pt x="8760195" y="0"/>
                </a:lnTo>
                <a:lnTo>
                  <a:pt x="8760195" y="8850507"/>
                </a:lnTo>
                <a:lnTo>
                  <a:pt x="0" y="885050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10033" y="343809"/>
            <a:ext cx="1593559" cy="204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9"/>
              </a:lnSpc>
              <a:spcBef>
                <a:spcPct val="0"/>
              </a:spcBef>
            </a:pPr>
            <a:r>
              <a:rPr lang="en-US" sz="11999" spc="-1379">
                <a:solidFill>
                  <a:srgbClr val="FFFFFF"/>
                </a:solidFill>
                <a:latin typeface="Clear Sans Medium"/>
              </a:rPr>
              <a:t>04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581799" y="1156916"/>
            <a:ext cx="11167675" cy="646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ru-RU" sz="4199" dirty="0">
                <a:solidFill>
                  <a:srgbClr val="FFFFFF"/>
                </a:solidFill>
                <a:latin typeface="Jura Medium"/>
              </a:rPr>
              <a:t>Датчики</a:t>
            </a:r>
            <a:endParaRPr lang="en-US" sz="4199" dirty="0">
              <a:solidFill>
                <a:srgbClr val="FFFFFF"/>
              </a:solidFill>
              <a:latin typeface="Jura Medium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2984279" y="6807524"/>
            <a:ext cx="3334983" cy="539450"/>
            <a:chOff x="0" y="-189111"/>
            <a:chExt cx="4446645" cy="71926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89111"/>
              <a:ext cx="4446645" cy="4595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endParaRPr lang="en-US" sz="2100" dirty="0">
                <a:solidFill>
                  <a:srgbClr val="FFFFFF"/>
                </a:solidFill>
                <a:latin typeface="Clear Sans Thin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95"/>
              <a:ext cx="4446645" cy="53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19"/>
                </a:lnSpc>
              </a:pPr>
              <a:r>
                <a:rPr lang="en-US" sz="2599" dirty="0">
                  <a:latin typeface="Clear Sans Light"/>
                </a:rPr>
                <a:t>DHT22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3198685" y="5438232"/>
            <a:ext cx="3334983" cy="39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19"/>
              </a:lnSpc>
            </a:pPr>
            <a:endParaRPr lang="en-US" sz="2599" dirty="0">
              <a:solidFill>
                <a:srgbClr val="FFFFFF"/>
              </a:solidFill>
              <a:latin typeface="Clear Sans Light"/>
            </a:endParaRPr>
          </a:p>
        </p:txBody>
      </p:sp>
      <p:grpSp>
        <p:nvGrpSpPr>
          <p:cNvPr id="24" name="Group 10">
            <a:extLst>
              <a:ext uri="{FF2B5EF4-FFF2-40B4-BE49-F238E27FC236}">
                <a16:creationId xmlns:a16="http://schemas.microsoft.com/office/drawing/2014/main" id="{79F8DE64-CE09-3019-04DA-8406F45CBEE9}"/>
              </a:ext>
            </a:extLst>
          </p:cNvPr>
          <p:cNvGrpSpPr/>
          <p:nvPr/>
        </p:nvGrpSpPr>
        <p:grpSpPr>
          <a:xfrm>
            <a:off x="7939043" y="6949429"/>
            <a:ext cx="3334983" cy="539450"/>
            <a:chOff x="0" y="-189111"/>
            <a:chExt cx="4446645" cy="719266"/>
          </a:xfrm>
        </p:grpSpPr>
        <p:sp>
          <p:nvSpPr>
            <p:cNvPr id="25" name="TextBox 11">
              <a:extLst>
                <a:ext uri="{FF2B5EF4-FFF2-40B4-BE49-F238E27FC236}">
                  <a16:creationId xmlns:a16="http://schemas.microsoft.com/office/drawing/2014/main" id="{CBC965A4-F1D2-5B32-2C5F-D95F1EF6CBA1}"/>
                </a:ext>
              </a:extLst>
            </p:cNvPr>
            <p:cNvSpPr txBox="1"/>
            <p:nvPr/>
          </p:nvSpPr>
          <p:spPr>
            <a:xfrm>
              <a:off x="0" y="-189111"/>
              <a:ext cx="4446645" cy="4595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endParaRPr lang="en-US" sz="2100" dirty="0">
                <a:solidFill>
                  <a:srgbClr val="FFFFFF"/>
                </a:solidFill>
                <a:latin typeface="Clear Sans Thin"/>
              </a:endParaRPr>
            </a:p>
          </p:txBody>
        </p:sp>
        <p:sp>
          <p:nvSpPr>
            <p:cNvPr id="26" name="TextBox 12">
              <a:extLst>
                <a:ext uri="{FF2B5EF4-FFF2-40B4-BE49-F238E27FC236}">
                  <a16:creationId xmlns:a16="http://schemas.microsoft.com/office/drawing/2014/main" id="{862E900E-F41C-C87F-4C93-0DC200BC5B35}"/>
                </a:ext>
              </a:extLst>
            </p:cNvPr>
            <p:cNvSpPr txBox="1"/>
            <p:nvPr/>
          </p:nvSpPr>
          <p:spPr>
            <a:xfrm>
              <a:off x="0" y="95"/>
              <a:ext cx="4446645" cy="53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19"/>
                </a:lnSpc>
              </a:pPr>
              <a:r>
                <a:rPr lang="en-US" sz="2599" dirty="0">
                  <a:latin typeface="Clear Sans Light"/>
                </a:rPr>
                <a:t>BMP180</a:t>
              </a:r>
            </a:p>
          </p:txBody>
        </p:sp>
      </p:grpSp>
      <p:grpSp>
        <p:nvGrpSpPr>
          <p:cNvPr id="27" name="Group 10">
            <a:extLst>
              <a:ext uri="{FF2B5EF4-FFF2-40B4-BE49-F238E27FC236}">
                <a16:creationId xmlns:a16="http://schemas.microsoft.com/office/drawing/2014/main" id="{73759D61-0F67-2086-16CD-4859473A6064}"/>
              </a:ext>
            </a:extLst>
          </p:cNvPr>
          <p:cNvGrpSpPr/>
          <p:nvPr/>
        </p:nvGrpSpPr>
        <p:grpSpPr>
          <a:xfrm>
            <a:off x="14176157" y="6963238"/>
            <a:ext cx="3334983" cy="539450"/>
            <a:chOff x="0" y="-189111"/>
            <a:chExt cx="4446645" cy="719266"/>
          </a:xfrm>
        </p:grpSpPr>
        <p:sp>
          <p:nvSpPr>
            <p:cNvPr id="28" name="TextBox 11">
              <a:extLst>
                <a:ext uri="{FF2B5EF4-FFF2-40B4-BE49-F238E27FC236}">
                  <a16:creationId xmlns:a16="http://schemas.microsoft.com/office/drawing/2014/main" id="{60C6EC51-4F52-C45C-66B0-E4D83299C363}"/>
                </a:ext>
              </a:extLst>
            </p:cNvPr>
            <p:cNvSpPr txBox="1"/>
            <p:nvPr/>
          </p:nvSpPr>
          <p:spPr>
            <a:xfrm>
              <a:off x="0" y="-189111"/>
              <a:ext cx="4446645" cy="4595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endParaRPr lang="en-US" sz="2100" dirty="0">
                <a:solidFill>
                  <a:srgbClr val="FFFFFF"/>
                </a:solidFill>
                <a:latin typeface="Clear Sans Thin"/>
              </a:endParaRPr>
            </a:p>
          </p:txBody>
        </p:sp>
        <p:sp>
          <p:nvSpPr>
            <p:cNvPr id="29" name="TextBox 12">
              <a:extLst>
                <a:ext uri="{FF2B5EF4-FFF2-40B4-BE49-F238E27FC236}">
                  <a16:creationId xmlns:a16="http://schemas.microsoft.com/office/drawing/2014/main" id="{58355B7B-F9CE-A433-34D5-CD05C947602D}"/>
                </a:ext>
              </a:extLst>
            </p:cNvPr>
            <p:cNvSpPr txBox="1"/>
            <p:nvPr/>
          </p:nvSpPr>
          <p:spPr>
            <a:xfrm>
              <a:off x="0" y="95"/>
              <a:ext cx="4446645" cy="53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19"/>
                </a:lnSpc>
              </a:pPr>
              <a:r>
                <a:rPr lang="en-US" sz="2599" dirty="0">
                  <a:latin typeface="Clear Sans Light"/>
                </a:rPr>
                <a:t>GY-302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5931" flipH="1">
            <a:off x="-387062" y="-510760"/>
            <a:ext cx="15990701" cy="5807698"/>
          </a:xfrm>
          <a:custGeom>
            <a:avLst/>
            <a:gdLst/>
            <a:ahLst/>
            <a:cxnLst/>
            <a:rect l="l" t="t" r="r" b="b"/>
            <a:pathLst>
              <a:path w="15990701" h="5807698">
                <a:moveTo>
                  <a:pt x="15990701" y="0"/>
                </a:moveTo>
                <a:lnTo>
                  <a:pt x="0" y="0"/>
                </a:lnTo>
                <a:lnTo>
                  <a:pt x="0" y="5807698"/>
                </a:lnTo>
                <a:lnTo>
                  <a:pt x="15990701" y="5807698"/>
                </a:lnTo>
                <a:lnTo>
                  <a:pt x="1599070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90600" y="4686300"/>
            <a:ext cx="5806142" cy="2205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ru-RU" sz="7199" dirty="0">
                <a:solidFill>
                  <a:schemeClr val="bg1"/>
                </a:solidFill>
                <a:latin typeface="Jura Medium"/>
              </a:rPr>
              <a:t>Дисплей</a:t>
            </a:r>
            <a:r>
              <a:rPr lang="en-US" sz="7199" dirty="0">
                <a:solidFill>
                  <a:schemeClr val="bg1"/>
                </a:solidFill>
                <a:latin typeface="Jura Medium"/>
              </a:rPr>
              <a:t>  </a:t>
            </a:r>
          </a:p>
          <a:p>
            <a:pPr algn="r">
              <a:lnSpc>
                <a:spcPts val="8639"/>
              </a:lnSpc>
            </a:pPr>
            <a:r>
              <a:rPr lang="en-US" sz="7199" dirty="0">
                <a:solidFill>
                  <a:schemeClr val="bg1"/>
                </a:solidFill>
                <a:latin typeface="Jura Medium"/>
              </a:rPr>
              <a:t>LCD1602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10033" y="343809"/>
            <a:ext cx="1593559" cy="204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9"/>
              </a:lnSpc>
              <a:spcBef>
                <a:spcPct val="0"/>
              </a:spcBef>
            </a:pPr>
            <a:r>
              <a:rPr lang="en-US" sz="11999" spc="-1379">
                <a:solidFill>
                  <a:srgbClr val="FFFFFF"/>
                </a:solidFill>
                <a:latin typeface="Clear Sans Medium"/>
              </a:rPr>
              <a:t>05</a:t>
            </a:r>
          </a:p>
        </p:txBody>
      </p:sp>
      <p:pic>
        <p:nvPicPr>
          <p:cNvPr id="3074" name="Picture 2" descr="Купить Дисплей LCD1602, 2-строчный, синий в магазине &quot;УмныеЭлементы&quot;">
            <a:extLst>
              <a:ext uri="{FF2B5EF4-FFF2-40B4-BE49-F238E27FC236}">
                <a16:creationId xmlns:a16="http://schemas.microsoft.com/office/drawing/2014/main" id="{0072C3AC-FBC3-8CBD-4B70-C8ACBEAA4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954" y="2382311"/>
            <a:ext cx="7848600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13295" y="-241802"/>
            <a:ext cx="19114591" cy="10770604"/>
          </a:xfrm>
          <a:custGeom>
            <a:avLst/>
            <a:gdLst/>
            <a:ahLst/>
            <a:cxnLst/>
            <a:rect l="l" t="t" r="r" b="b"/>
            <a:pathLst>
              <a:path w="19114591" h="10770604">
                <a:moveTo>
                  <a:pt x="0" y="0"/>
                </a:moveTo>
                <a:lnTo>
                  <a:pt x="19114590" y="0"/>
                </a:lnTo>
                <a:lnTo>
                  <a:pt x="19114590" y="10770604"/>
                </a:lnTo>
                <a:lnTo>
                  <a:pt x="0" y="107706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4098" name="Picture 2" descr="Радиомодуль NRF24L01+PA+LNA 2.4 ГГц с усилителем и внешней антенной 2шт -  купить с доставкой по выгодным ценам в интернет-магазине OZON (653097391)">
            <a:extLst>
              <a:ext uri="{FF2B5EF4-FFF2-40B4-BE49-F238E27FC236}">
                <a16:creationId xmlns:a16="http://schemas.microsoft.com/office/drawing/2014/main" id="{1EC0C0EB-649A-5C8D-3FD3-9CD9FE04D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9786" y="3735916"/>
            <a:ext cx="754663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4D9A8E82-0EBF-F5D7-0866-FED88CCC5382}"/>
              </a:ext>
            </a:extLst>
          </p:cNvPr>
          <p:cNvSpPr txBox="1"/>
          <p:nvPr/>
        </p:nvSpPr>
        <p:spPr>
          <a:xfrm>
            <a:off x="10427163" y="2593375"/>
            <a:ext cx="6671875" cy="963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ru-RU" sz="4400" dirty="0" err="1">
                <a:solidFill>
                  <a:schemeClr val="bg1"/>
                </a:solidFill>
                <a:latin typeface="Jura Medium"/>
              </a:rPr>
              <a:t>Радиомодуль</a:t>
            </a:r>
            <a:r>
              <a:rPr lang="ru-RU" sz="4400" dirty="0">
                <a:solidFill>
                  <a:schemeClr val="bg1"/>
                </a:solidFill>
                <a:latin typeface="Jura Medium"/>
              </a:rPr>
              <a:t> </a:t>
            </a:r>
            <a:r>
              <a:rPr lang="en-US" sz="4400" dirty="0">
                <a:solidFill>
                  <a:schemeClr val="bg1"/>
                </a:solidFill>
                <a:latin typeface="Jura Medium"/>
              </a:rPr>
              <a:t>NRF24LO1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F206DBB5-50B5-99CF-4E8A-E2DDB773455D}"/>
              </a:ext>
            </a:extLst>
          </p:cNvPr>
          <p:cNvSpPr txBox="1"/>
          <p:nvPr/>
        </p:nvSpPr>
        <p:spPr>
          <a:xfrm>
            <a:off x="381000" y="419100"/>
            <a:ext cx="11049000" cy="9802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ru-RU" sz="5400" dirty="0">
                <a:solidFill>
                  <a:schemeClr val="bg1"/>
                </a:solidFill>
                <a:latin typeface="Jura Medium"/>
              </a:rPr>
              <a:t>Графическое </a:t>
            </a:r>
            <a:r>
              <a:rPr lang="ru-RU" sz="5400" dirty="0" err="1">
                <a:solidFill>
                  <a:schemeClr val="bg1"/>
                </a:solidFill>
                <a:latin typeface="Jura Medium"/>
              </a:rPr>
              <a:t>предствленение</a:t>
            </a:r>
            <a:r>
              <a:rPr lang="ru-RU" sz="5400" dirty="0">
                <a:solidFill>
                  <a:schemeClr val="bg1"/>
                </a:solidFill>
                <a:latin typeface="Jura Medium"/>
              </a:rPr>
              <a:t> </a:t>
            </a:r>
            <a:endParaRPr lang="en-US" sz="5400" dirty="0">
              <a:solidFill>
                <a:schemeClr val="bg1"/>
              </a:solidFill>
              <a:latin typeface="Jura Medium"/>
            </a:endParaRPr>
          </a:p>
        </p:txBody>
      </p:sp>
      <p:pic>
        <p:nvPicPr>
          <p:cNvPr id="4100" name="Picture 4" descr="Ускоряем Python — 4 быстрых компилирующих транслятора для Python | Блог  NetPoint">
            <a:extLst>
              <a:ext uri="{FF2B5EF4-FFF2-40B4-BE49-F238E27FC236}">
                <a16:creationId xmlns:a16="http://schemas.microsoft.com/office/drawing/2014/main" id="{47A2A767-3566-506D-EAFF-F50FD55EC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386" y="3757083"/>
            <a:ext cx="7546630" cy="5516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29">
            <a:extLst>
              <a:ext uri="{FF2B5EF4-FFF2-40B4-BE49-F238E27FC236}">
                <a16:creationId xmlns:a16="http://schemas.microsoft.com/office/drawing/2014/main" id="{C4BA0174-9D56-1FAA-04A2-715769FC54A7}"/>
              </a:ext>
            </a:extLst>
          </p:cNvPr>
          <p:cNvSpPr txBox="1"/>
          <p:nvPr/>
        </p:nvSpPr>
        <p:spPr>
          <a:xfrm>
            <a:off x="15011400" y="605809"/>
            <a:ext cx="1593559" cy="204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9"/>
              </a:lnSpc>
              <a:spcBef>
                <a:spcPct val="0"/>
              </a:spcBef>
            </a:pPr>
            <a:r>
              <a:rPr lang="en-US" sz="11999" spc="-1379" dirty="0">
                <a:solidFill>
                  <a:srgbClr val="FFFFFF"/>
                </a:solidFill>
                <a:latin typeface="Clear Sans Medium"/>
              </a:rPr>
              <a:t>0</a:t>
            </a:r>
            <a:r>
              <a:rPr lang="ru-RU" sz="11999" spc="-1379" dirty="0">
                <a:solidFill>
                  <a:srgbClr val="FFFFFF"/>
                </a:solidFill>
                <a:latin typeface="Clear Sans Medium"/>
              </a:rPr>
              <a:t>6</a:t>
            </a:r>
            <a:endParaRPr lang="en-US" sz="11999" spc="-1379" dirty="0">
              <a:solidFill>
                <a:srgbClr val="FFFFFF"/>
              </a:solidFill>
              <a:latin typeface="Clear Sans Medium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05049D5-940E-CB98-4442-122BAA97FD97}"/>
              </a:ext>
            </a:extLst>
          </p:cNvPr>
          <p:cNvSpPr txBox="1"/>
          <p:nvPr/>
        </p:nvSpPr>
        <p:spPr>
          <a:xfrm>
            <a:off x="3436586" y="2652327"/>
            <a:ext cx="2308652" cy="963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8639"/>
              </a:lnSpc>
            </a:pPr>
            <a:r>
              <a:rPr lang="ru-RU" sz="4400" dirty="0" err="1">
                <a:solidFill>
                  <a:schemeClr val="bg1"/>
                </a:solidFill>
                <a:latin typeface="Jura Medium"/>
              </a:rPr>
              <a:t>P</a:t>
            </a:r>
            <a:r>
              <a:rPr lang="en-US" sz="4400" dirty="0" err="1">
                <a:solidFill>
                  <a:schemeClr val="bg1"/>
                </a:solidFill>
                <a:latin typeface="Jura Medium"/>
              </a:rPr>
              <a:t>ython</a:t>
            </a:r>
            <a:endParaRPr lang="en-US" sz="4400" dirty="0">
              <a:solidFill>
                <a:schemeClr val="bg1"/>
              </a:solidFill>
              <a:latin typeface="Jura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0515590" flipH="1">
            <a:off x="-907506" y="526722"/>
            <a:ext cx="19635939" cy="7131620"/>
          </a:xfrm>
          <a:custGeom>
            <a:avLst/>
            <a:gdLst/>
            <a:ahLst/>
            <a:cxnLst/>
            <a:rect l="l" t="t" r="r" b="b"/>
            <a:pathLst>
              <a:path w="19635939" h="7131620">
                <a:moveTo>
                  <a:pt x="19635939" y="0"/>
                </a:moveTo>
                <a:lnTo>
                  <a:pt x="0" y="0"/>
                </a:lnTo>
                <a:lnTo>
                  <a:pt x="0" y="7131620"/>
                </a:lnTo>
                <a:lnTo>
                  <a:pt x="19635939" y="7131620"/>
                </a:lnTo>
                <a:lnTo>
                  <a:pt x="1963593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76826" y="668832"/>
            <a:ext cx="10280660" cy="1097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39"/>
              </a:lnSpc>
              <a:spcBef>
                <a:spcPct val="0"/>
              </a:spcBef>
            </a:pPr>
            <a:r>
              <a:rPr lang="ru-RU" sz="7199" dirty="0">
                <a:solidFill>
                  <a:srgbClr val="FFFFFF"/>
                </a:solidFill>
                <a:latin typeface="Jura Medium"/>
              </a:rPr>
              <a:t>Питание</a:t>
            </a:r>
            <a:endParaRPr lang="en-US" sz="7199" dirty="0">
              <a:solidFill>
                <a:srgbClr val="FFFFFF"/>
              </a:solidFill>
              <a:latin typeface="Jura Medium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3124200" y="4305300"/>
            <a:ext cx="2336842" cy="39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19"/>
              </a:lnSpc>
            </a:pPr>
            <a:r>
              <a:rPr lang="en-US" sz="2599" dirty="0">
                <a:solidFill>
                  <a:srgbClr val="FFFFFF"/>
                </a:solidFill>
                <a:latin typeface="Clear Sans Light"/>
              </a:rPr>
              <a:t>KR14EH5A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766106" y="742038"/>
            <a:ext cx="1593559" cy="204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9"/>
              </a:lnSpc>
              <a:spcBef>
                <a:spcPct val="0"/>
              </a:spcBef>
            </a:pPr>
            <a:r>
              <a:rPr lang="en-US" sz="11999" spc="-1379" dirty="0">
                <a:solidFill>
                  <a:srgbClr val="FFFFFF"/>
                </a:solidFill>
                <a:latin typeface="Clear Sans Medium"/>
              </a:rPr>
              <a:t>0</a:t>
            </a:r>
            <a:r>
              <a:rPr lang="ru-RU" sz="11999" spc="-1379" dirty="0">
                <a:solidFill>
                  <a:srgbClr val="FFFFFF"/>
                </a:solidFill>
                <a:latin typeface="Clear Sans Medium"/>
              </a:rPr>
              <a:t>7</a:t>
            </a:r>
            <a:endParaRPr lang="en-US" sz="11999" spc="-1379" dirty="0">
              <a:solidFill>
                <a:srgbClr val="FFFFFF"/>
              </a:solidFill>
              <a:latin typeface="Clear Sans Medium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DC21233-6FA0-B9F1-9FCB-B724C5448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2226" y="4914900"/>
            <a:ext cx="6526872" cy="458738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D2C8C1E-39D1-319F-F12E-C27167C0AF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5731" y="4413928"/>
            <a:ext cx="6789062" cy="5312868"/>
          </a:xfrm>
          <a:prstGeom prst="rect">
            <a:avLst/>
          </a:prstGeom>
        </p:spPr>
      </p:pic>
      <p:sp>
        <p:nvSpPr>
          <p:cNvPr id="33" name="TextBox 20">
            <a:extLst>
              <a:ext uri="{FF2B5EF4-FFF2-40B4-BE49-F238E27FC236}">
                <a16:creationId xmlns:a16="http://schemas.microsoft.com/office/drawing/2014/main" id="{61E0D6D5-545E-10EF-A60A-8662D8075B39}"/>
              </a:ext>
            </a:extLst>
          </p:cNvPr>
          <p:cNvSpPr txBox="1"/>
          <p:nvPr/>
        </p:nvSpPr>
        <p:spPr>
          <a:xfrm>
            <a:off x="11457486" y="3878122"/>
            <a:ext cx="5105400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19"/>
              </a:lnSpc>
            </a:pPr>
            <a:r>
              <a:rPr lang="ru-RU" sz="2800" dirty="0">
                <a:solidFill>
                  <a:srgbClr val="FFFFFF"/>
                </a:solidFill>
                <a:latin typeface="Clear Sans Light"/>
              </a:rPr>
              <a:t>Механизм включения питания</a:t>
            </a:r>
            <a:endParaRPr lang="en-US" sz="2800" dirty="0">
              <a:solidFill>
                <a:srgbClr val="FFFFFF"/>
              </a:solidFill>
              <a:latin typeface="Clear Sans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1"/>
          <p:cNvSpPr/>
          <p:nvPr/>
        </p:nvSpPr>
        <p:spPr>
          <a:xfrm rot="10306641" flipV="1">
            <a:off x="6561627" y="8612524"/>
            <a:ext cx="13308515" cy="3327129"/>
          </a:xfrm>
          <a:custGeom>
            <a:avLst/>
            <a:gdLst/>
            <a:ahLst/>
            <a:cxnLst/>
            <a:rect l="l" t="t" r="r" b="b"/>
            <a:pathLst>
              <a:path w="13308515" h="3327129">
                <a:moveTo>
                  <a:pt x="0" y="3327129"/>
                </a:moveTo>
                <a:lnTo>
                  <a:pt x="13308515" y="3327129"/>
                </a:lnTo>
                <a:lnTo>
                  <a:pt x="13308515" y="0"/>
                </a:lnTo>
                <a:lnTo>
                  <a:pt x="0" y="0"/>
                </a:lnTo>
                <a:lnTo>
                  <a:pt x="0" y="33271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F988C1E0-8B4D-3EC6-EBFE-8220A529503F}"/>
              </a:ext>
            </a:extLst>
          </p:cNvPr>
          <p:cNvSpPr txBox="1"/>
          <p:nvPr/>
        </p:nvSpPr>
        <p:spPr>
          <a:xfrm>
            <a:off x="3200400" y="4856755"/>
            <a:ext cx="11887200" cy="5734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19"/>
              </a:lnSpc>
            </a:pPr>
            <a:r>
              <a:rPr lang="ru-RU" sz="8800" dirty="0">
                <a:solidFill>
                  <a:srgbClr val="FFFFFF"/>
                </a:solidFill>
                <a:latin typeface="Clear Sans Light"/>
              </a:rPr>
              <a:t>Спасибо за внимание</a:t>
            </a:r>
            <a:r>
              <a:rPr lang="en-US" sz="8800" dirty="0">
                <a:solidFill>
                  <a:srgbClr val="FFFFFF"/>
                </a:solidFill>
                <a:latin typeface="Clear Sans Light"/>
              </a:rPr>
              <a:t>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60</Words>
  <Application>Microsoft Macintosh PowerPoint</Application>
  <PresentationFormat>Custom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CIDFont+F2</vt:lpstr>
      <vt:lpstr>Clear Sans</vt:lpstr>
      <vt:lpstr>Clear Sans Thin</vt:lpstr>
      <vt:lpstr>Calibri</vt:lpstr>
      <vt:lpstr>Clear Sans Light</vt:lpstr>
      <vt:lpstr>Clear Sans Medium</vt:lpstr>
      <vt:lpstr>Jura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Черный и Синий Современный Технология Архитектура Презентация</dc:title>
  <cp:lastModifiedBy>Ходосевич Матвей Александрович</cp:lastModifiedBy>
  <cp:revision>3</cp:revision>
  <dcterms:created xsi:type="dcterms:W3CDTF">2006-08-16T00:00:00Z</dcterms:created>
  <dcterms:modified xsi:type="dcterms:W3CDTF">2024-05-15T18:39:14Z</dcterms:modified>
  <dc:identifier>DAGFUSo0SLY</dc:identifier>
</cp:coreProperties>
</file>

<file path=docProps/thumbnail.jpeg>
</file>